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69" r:id="rId5"/>
    <p:sldId id="272" r:id="rId6"/>
  </p:sldIdLst>
  <p:sldSz cx="12192000" cy="6858000"/>
  <p:notesSz cx="7102475" cy="9037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15" roundtripDataSignature="AMtx7mjR8CgD5wme7QnY6mk2nibAsxlTm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C07F3CA-1C6F-71DA-7811-3C9BA73A272B}" name="Dolores Salaberri" initials="DS" userId="S::dolores.salaberri@compass-group.com.ar::329914c4-bd21-4f71-9d01-d1e7809af90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67E"/>
    <a:srgbClr val="F0F0F0"/>
    <a:srgbClr val="036880"/>
    <a:srgbClr val="FABC34"/>
    <a:srgbClr val="0366B8"/>
    <a:srgbClr val="7030A0"/>
    <a:srgbClr val="00B050"/>
    <a:srgbClr val="F1985B"/>
    <a:srgbClr val="D6C8A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1460921-B13D-4526-8F80-03C1FB738A1A}">
  <a:tblStyle styleId="{81460921-B13D-4526-8F80-03C1FB738A1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539750" y="677863"/>
            <a:ext cx="6024563" cy="33893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292878"/>
            <a:ext cx="5681980" cy="40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nam11.safelinks.protection.outlook.com/?url=http%3A%2F%2Fescuelas.eurest.com.ar%2F&amp;data=04%7C01%7Cnoelia.miceli%40compass-group.com.ar%7Cdce10b98aa674c17905308da05c4e24f%7Ccd62b7dd4b4844bd90e7e143a22c8ead%7C0%7C0%7C637828640567918979%7CUnknown%7CTWFpbGZsb3d8eyJWIjoiMC4wLjAwMDAiLCJQIjoiV2luMzIiLCJBTiI6Ik1haWwiLCJXVCI6Mn0%3D%7C3000&amp;sdata=0XjU4DI9sMv4%2BUXrJGNdJ7bpVFXVLzqozI1gb%2F2vh8s%3D&amp;reserved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comedor.ccolombo@eurest.com.ar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, Rectángulo&#10;&#10;Descripción generada automáticamente">
            <a:extLst>
              <a:ext uri="{FF2B5EF4-FFF2-40B4-BE49-F238E27FC236}">
                <a16:creationId xmlns:a16="http://schemas.microsoft.com/office/drawing/2014/main" id="{86FAB7B9-3C84-9738-C220-CCCDD7804D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7507"/>
          <a:stretch/>
        </p:blipFill>
        <p:spPr>
          <a:xfrm>
            <a:off x="0" y="0"/>
            <a:ext cx="12192000" cy="856735"/>
          </a:xfrm>
          <a:prstGeom prst="rect">
            <a:avLst/>
          </a:prstGeom>
        </p:spPr>
      </p:pic>
      <p:pic>
        <p:nvPicPr>
          <p:cNvPr id="12" name="Google Shape;92;p1" descr="Forma&#10;&#10;Descripción generada automáticamente con confianza baja">
            <a:extLst>
              <a:ext uri="{FF2B5EF4-FFF2-40B4-BE49-F238E27FC236}">
                <a16:creationId xmlns:a16="http://schemas.microsoft.com/office/drawing/2014/main" id="{3E032113-8B6F-42FA-9E04-693F9B16213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3422" t="5826" r="85801" b="79481"/>
          <a:stretch/>
        </p:blipFill>
        <p:spPr>
          <a:xfrm>
            <a:off x="311262" y="74857"/>
            <a:ext cx="769136" cy="58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6;p1">
            <a:extLst>
              <a:ext uri="{FF2B5EF4-FFF2-40B4-BE49-F238E27FC236}">
                <a16:creationId xmlns:a16="http://schemas.microsoft.com/office/drawing/2014/main" id="{114038B7-499F-48AA-9B37-FBB2F7F7E6D0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48969" y="0"/>
            <a:ext cx="731769" cy="73176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05;p1">
            <a:extLst>
              <a:ext uri="{FF2B5EF4-FFF2-40B4-BE49-F238E27FC236}">
                <a16:creationId xmlns:a16="http://schemas.microsoft.com/office/drawing/2014/main" id="{66687C3A-9B7E-457F-A1B2-8876DF3FA4A1}"/>
              </a:ext>
            </a:extLst>
          </p:cNvPr>
          <p:cNvSpPr/>
          <p:nvPr/>
        </p:nvSpPr>
        <p:spPr>
          <a:xfrm>
            <a:off x="511582" y="5914161"/>
            <a:ext cx="1537373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C075135-9883-44A9-B49C-8E23B3DBBB81}"/>
              </a:ext>
            </a:extLst>
          </p:cNvPr>
          <p:cNvSpPr txBox="1"/>
          <p:nvPr/>
        </p:nvSpPr>
        <p:spPr>
          <a:xfrm>
            <a:off x="311263" y="1246081"/>
            <a:ext cx="11569476" cy="2602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Se brinda agua filtrada y pan blanco o salvado.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Las preparaciones que llevan salsa son a elección del alumno.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El menú no incluye preparaciones con carne picada.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El menú incluye salad bar con vegetales de estación y postre (fruta de estación a elección de lunes a jueves de jardín a primaria). Los viernes se ofrece de postre helado de agua, fruta fresca de estación o postre elaborado (gelatina, mousse, flan, torta).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Para los cursos inferiores los alimentos se sirven cortados (ver menú de jardín).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En caso de requerir menú para celíacos, dieta o alergia alimentaria comunicarse al siguiente mail: 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comedor.ccolombo@eurest.com.ar</a:t>
            </a:r>
            <a:endParaRPr lang="es-MX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Calibri"/>
              <a:cs typeface="Calibri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Este menú puede sufrir modificaciones por razones ajenas a nuestra voluntad.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Se ofrece una opción </a:t>
            </a:r>
            <a:r>
              <a:rPr lang="es-MX" sz="10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Take</a:t>
            </a:r>
            <a:r>
              <a:rPr lang="es-MX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</a:t>
            </a:r>
            <a:r>
              <a:rPr lang="es-MX" sz="10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away</a:t>
            </a:r>
            <a:r>
              <a:rPr lang="es-MX" sz="10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 para el alumnado de secundaria (salad premium + postre + vajilla en descartable + aderezos individuales)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Se ofrece el servicio de viandas en forma paralela al servicio del comedor, el cual ofrece agua de red filtrada, vajilla completa, postre y pan y calentamiento de las mismas.  Los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tuppers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deberán tener escrito con marcador indeleble NOMBRE, APELLIDO y GRADO del alumno con LETRA IMPRENTA MAYUSCULA. </a:t>
            </a:r>
          </a:p>
        </p:txBody>
      </p:sp>
      <p:pic>
        <p:nvPicPr>
          <p:cNvPr id="23" name="Imagen 22" descr="Logotipo&#10;&#10;Descripción generada automáticamente">
            <a:extLst>
              <a:ext uri="{FF2B5EF4-FFF2-40B4-BE49-F238E27FC236}">
                <a16:creationId xmlns:a16="http://schemas.microsoft.com/office/drawing/2014/main" id="{B6C63446-1DC8-C9A2-7609-C1C47677E4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934" y="931592"/>
            <a:ext cx="2286034" cy="410919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DF3B881B-FEEF-B803-FD7C-4CAF9B5DEA7B}"/>
              </a:ext>
            </a:extLst>
          </p:cNvPr>
          <p:cNvSpPr txBox="1"/>
          <p:nvPr/>
        </p:nvSpPr>
        <p:spPr>
          <a:xfrm>
            <a:off x="311262" y="4238384"/>
            <a:ext cx="11569476" cy="1217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Forma de pago: vía mail al siguiente link: 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  <a:hlinkClick r:id="rId7" tooltip="Dirección URL original: http://escuelas.eurest.com.ar/. Haga clic o pulse si confía en este vínculo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http://escuelas.eurest.com.ar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 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El descuento por pago anticipado del mes completo se configura en la pagina con 24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hs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de anticipación al mes entrante, es decir 24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hs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antes del comienzo del mes entrante.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El pago del servicio por el mes completo de comedor, podrá recibir un descuento del 10 %, solo en caso de ser abonado hasta 24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hs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 de iniciado el mes.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Los almuerzos abonados solo se puede utilizar en el mes en curso, excepto el </a:t>
            </a:r>
            <a:r>
              <a:rPr lang="es-MX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voucher</a:t>
            </a:r>
            <a:r>
              <a:rPr lang="es-MX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rPr>
              <a:t>, el cual se abona para poder utilizarlos hasta junio.  Recordar que no se realizan devoluciones ni acreditaciones por días de ausencia. </a:t>
            </a: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DAC98BFD-5578-F6CE-0067-1A5A9602B9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934" y="3866149"/>
            <a:ext cx="2330905" cy="413281"/>
          </a:xfrm>
          <a:prstGeom prst="rect">
            <a:avLst/>
          </a:prstGeom>
        </p:spPr>
      </p:pic>
      <p:pic>
        <p:nvPicPr>
          <p:cNvPr id="32" name="Imagen 31" descr="Texto&#10;&#10;Descripción generada automáticamente con confianza media">
            <a:extLst>
              <a:ext uri="{FF2B5EF4-FFF2-40B4-BE49-F238E27FC236}">
                <a16:creationId xmlns:a16="http://schemas.microsoft.com/office/drawing/2014/main" id="{1FCE34B6-4808-4890-852B-1B7BA6B5955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934" y="5503241"/>
            <a:ext cx="2415923" cy="410920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00920D93-73BE-F984-65E8-3DB1301C39D9}"/>
              </a:ext>
            </a:extLst>
          </p:cNvPr>
          <p:cNvSpPr txBox="1"/>
          <p:nvPr/>
        </p:nvSpPr>
        <p:spPr>
          <a:xfrm>
            <a:off x="311261" y="5845692"/>
            <a:ext cx="8412609" cy="98713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Calibri"/>
                <a:cs typeface="Calibri"/>
              </a:defRPr>
            </a:lvl1pPr>
          </a:lstStyle>
          <a:p>
            <a:r>
              <a:rPr lang="es-MX" dirty="0"/>
              <a:t>Contamos con el asesoramiento de la Licenciada en Nutrición Guadalupe Fernandez, MN 6362.</a:t>
            </a:r>
          </a:p>
          <a:p>
            <a:r>
              <a:rPr lang="es-MX" dirty="0"/>
              <a:t> Importante: aquellos alumnos que no tengan contratado el servicio de comedor, y quieran almorzar ocasionalmente, deberán avisar por WhatsApp (11 2680 5218) y abonar el concepto </a:t>
            </a:r>
            <a:r>
              <a:rPr lang="es-MX" dirty="0" err="1"/>
              <a:t>Voucher</a:t>
            </a:r>
            <a:r>
              <a:rPr lang="es-MX" dirty="0"/>
              <a:t> enviando mail a la casilla de correo del comedor. </a:t>
            </a:r>
          </a:p>
          <a:p>
            <a:r>
              <a:rPr lang="es-MX" dirty="0"/>
              <a:t> Por consultas comunicarse al siguiente mail: </a:t>
            </a:r>
            <a:r>
              <a:rPr lang="es-MX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comedor.ccolombo@eurest.com.ar</a:t>
            </a:r>
            <a:r>
              <a:rPr lang="es-MX" dirty="0"/>
              <a:t> .</a:t>
            </a:r>
          </a:p>
        </p:txBody>
      </p:sp>
      <p:pic>
        <p:nvPicPr>
          <p:cNvPr id="35" name="Imagen 34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E2237665-8B9F-E34D-67F9-8F793946958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373" t="38194" r="41138" b="32038"/>
          <a:stretch/>
        </p:blipFill>
        <p:spPr>
          <a:xfrm rot="16200000">
            <a:off x="10521681" y="5797272"/>
            <a:ext cx="409186" cy="612743"/>
          </a:xfrm>
          <a:prstGeom prst="rect">
            <a:avLst/>
          </a:prstGeom>
        </p:spPr>
      </p:pic>
      <p:sp>
        <p:nvSpPr>
          <p:cNvPr id="36" name="Google Shape;104;p1">
            <a:extLst>
              <a:ext uri="{FF2B5EF4-FFF2-40B4-BE49-F238E27FC236}">
                <a16:creationId xmlns:a16="http://schemas.microsoft.com/office/drawing/2014/main" id="{D9DFBF50-7CF0-26E3-C973-F7D1F78A47B6}"/>
              </a:ext>
            </a:extLst>
          </p:cNvPr>
          <p:cNvSpPr txBox="1"/>
          <p:nvPr/>
        </p:nvSpPr>
        <p:spPr>
          <a:xfrm>
            <a:off x="9102718" y="6350209"/>
            <a:ext cx="3247109" cy="50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9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Guadalupe </a:t>
            </a:r>
            <a:r>
              <a:rPr lang="es-MX" sz="900" b="0" i="0" u="none" strike="noStrike" cap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Fernandez</a:t>
            </a:r>
            <a:endParaRPr lang="es-MX" sz="9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900" dirty="0">
                <a:solidFill>
                  <a:schemeClr val="tx1"/>
                </a:solidFill>
              </a:rPr>
              <a:t>Lic. En Nutrición</a:t>
            </a:r>
            <a:endParaRPr sz="12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s-MX" sz="9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guadalupe.fernandez@compass-group.com.ar</a:t>
            </a:r>
            <a:endParaRPr sz="9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756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 descr="Forma, Rectángulo&#10;&#10;Descripción generada automáticamente">
            <a:extLst>
              <a:ext uri="{FF2B5EF4-FFF2-40B4-BE49-F238E27FC236}">
                <a16:creationId xmlns:a16="http://schemas.microsoft.com/office/drawing/2014/main" id="{CD6FD3CB-A71D-F3FF-C8F0-C1034253C0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7721"/>
          <a:stretch/>
        </p:blipFill>
        <p:spPr>
          <a:xfrm>
            <a:off x="0" y="-44970"/>
            <a:ext cx="12192000" cy="842116"/>
          </a:xfrm>
          <a:prstGeom prst="rect">
            <a:avLst/>
          </a:prstGeom>
        </p:spPr>
      </p:pic>
      <p:pic>
        <p:nvPicPr>
          <p:cNvPr id="23" name="Google Shape;92;p1" descr="Forma&#10;&#10;Descripción generada automáticamente con confianza baja">
            <a:extLst>
              <a:ext uri="{FF2B5EF4-FFF2-40B4-BE49-F238E27FC236}">
                <a16:creationId xmlns:a16="http://schemas.microsoft.com/office/drawing/2014/main" id="{099E761D-7447-AE8F-2867-D070BC3B792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3422" t="5826" r="85801" b="79481"/>
          <a:stretch/>
        </p:blipFill>
        <p:spPr>
          <a:xfrm>
            <a:off x="311262" y="74857"/>
            <a:ext cx="769136" cy="58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106;p1">
            <a:extLst>
              <a:ext uri="{FF2B5EF4-FFF2-40B4-BE49-F238E27FC236}">
                <a16:creationId xmlns:a16="http://schemas.microsoft.com/office/drawing/2014/main" id="{8A08D353-CEC8-5D97-3127-A0EB778CE1C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148969" y="0"/>
            <a:ext cx="731769" cy="73176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05;p1">
            <a:extLst>
              <a:ext uri="{FF2B5EF4-FFF2-40B4-BE49-F238E27FC236}">
                <a16:creationId xmlns:a16="http://schemas.microsoft.com/office/drawing/2014/main" id="{AB87501E-DD38-478A-A079-167DDA207886}"/>
              </a:ext>
            </a:extLst>
          </p:cNvPr>
          <p:cNvSpPr/>
          <p:nvPr/>
        </p:nvSpPr>
        <p:spPr>
          <a:xfrm>
            <a:off x="10049941" y="5845123"/>
            <a:ext cx="1537373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" name="Imagen 8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76385BEE-F8A4-4E19-9CE9-74BCFA7B18D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373" t="38194" r="41138" b="32038"/>
          <a:stretch/>
        </p:blipFill>
        <p:spPr>
          <a:xfrm rot="16200000">
            <a:off x="10521682" y="6082082"/>
            <a:ext cx="409186" cy="612743"/>
          </a:xfrm>
          <a:prstGeom prst="rect">
            <a:avLst/>
          </a:prstGeom>
        </p:spPr>
      </p:pic>
      <p:sp>
        <p:nvSpPr>
          <p:cNvPr id="10" name="Google Shape;104;p1">
            <a:extLst>
              <a:ext uri="{FF2B5EF4-FFF2-40B4-BE49-F238E27FC236}">
                <a16:creationId xmlns:a16="http://schemas.microsoft.com/office/drawing/2014/main" id="{48A5BC71-E400-4819-96F2-8E02A20F6919}"/>
              </a:ext>
            </a:extLst>
          </p:cNvPr>
          <p:cNvSpPr txBox="1"/>
          <p:nvPr/>
        </p:nvSpPr>
        <p:spPr>
          <a:xfrm>
            <a:off x="9102718" y="6440149"/>
            <a:ext cx="3247109" cy="23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lang="es-MX" sz="9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2AE1AA8-EA22-3868-B29D-2FAE154F4CBE}"/>
              </a:ext>
            </a:extLst>
          </p:cNvPr>
          <p:cNvGrpSpPr/>
          <p:nvPr/>
        </p:nvGrpSpPr>
        <p:grpSpPr>
          <a:xfrm>
            <a:off x="1159353" y="1316934"/>
            <a:ext cx="9876765" cy="5523787"/>
            <a:chOff x="1372517" y="1435895"/>
            <a:chExt cx="9876765" cy="5243928"/>
          </a:xfrm>
        </p:grpSpPr>
        <p:sp>
          <p:nvSpPr>
            <p:cNvPr id="11" name="Google Shape;93;p1">
              <a:extLst>
                <a:ext uri="{FF2B5EF4-FFF2-40B4-BE49-F238E27FC236}">
                  <a16:creationId xmlns:a16="http://schemas.microsoft.com/office/drawing/2014/main" id="{10951701-88E3-ABB4-A11B-FC189480E314}"/>
                </a:ext>
              </a:extLst>
            </p:cNvPr>
            <p:cNvSpPr/>
            <p:nvPr/>
          </p:nvSpPr>
          <p:spPr>
            <a:xfrm>
              <a:off x="1566830" y="1435895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LUNES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94;p1">
              <a:extLst>
                <a:ext uri="{FF2B5EF4-FFF2-40B4-BE49-F238E27FC236}">
                  <a16:creationId xmlns:a16="http://schemas.microsoft.com/office/drawing/2014/main" id="{CB24A6AB-5280-391B-9755-4C6D12107F9B}"/>
                </a:ext>
              </a:extLst>
            </p:cNvPr>
            <p:cNvSpPr/>
            <p:nvPr/>
          </p:nvSpPr>
          <p:spPr>
            <a:xfrm>
              <a:off x="3552504" y="1440449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MARTES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95;p1">
              <a:extLst>
                <a:ext uri="{FF2B5EF4-FFF2-40B4-BE49-F238E27FC236}">
                  <a16:creationId xmlns:a16="http://schemas.microsoft.com/office/drawing/2014/main" id="{59D078CC-E4B6-B8B4-7512-807DEC61238B}"/>
                </a:ext>
              </a:extLst>
            </p:cNvPr>
            <p:cNvSpPr/>
            <p:nvPr/>
          </p:nvSpPr>
          <p:spPr>
            <a:xfrm>
              <a:off x="5538178" y="1440449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MIÉRCOLES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96;p1">
              <a:extLst>
                <a:ext uri="{FF2B5EF4-FFF2-40B4-BE49-F238E27FC236}">
                  <a16:creationId xmlns:a16="http://schemas.microsoft.com/office/drawing/2014/main" id="{B300A94F-8E49-5FA3-B968-E3C889DD381B}"/>
                </a:ext>
              </a:extLst>
            </p:cNvPr>
            <p:cNvSpPr/>
            <p:nvPr/>
          </p:nvSpPr>
          <p:spPr>
            <a:xfrm>
              <a:off x="9509524" y="1440449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VIERNES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97;p1">
              <a:extLst>
                <a:ext uri="{FF2B5EF4-FFF2-40B4-BE49-F238E27FC236}">
                  <a16:creationId xmlns:a16="http://schemas.microsoft.com/office/drawing/2014/main" id="{2A4E230E-7BF2-3325-24FC-C6EC8D38C7C7}"/>
                </a:ext>
              </a:extLst>
            </p:cNvPr>
            <p:cNvSpPr/>
            <p:nvPr/>
          </p:nvSpPr>
          <p:spPr>
            <a:xfrm>
              <a:off x="7523851" y="1440449"/>
              <a:ext cx="1544700" cy="372900"/>
            </a:xfrm>
            <a:prstGeom prst="roundRect">
              <a:avLst>
                <a:gd name="adj" fmla="val 16667"/>
              </a:avLst>
            </a:prstGeom>
            <a:solidFill>
              <a:srgbClr val="036880"/>
            </a:solidFill>
            <a:ln w="12700" cap="flat" cmpd="sng">
              <a:solidFill>
                <a:srgbClr val="00545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MX" sz="14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JUEVES</a:t>
              </a:r>
              <a:endParaRPr sz="1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aphicFrame>
          <p:nvGraphicFramePr>
            <p:cNvPr id="19" name="Google Shape;90;p1">
              <a:extLst>
                <a:ext uri="{FF2B5EF4-FFF2-40B4-BE49-F238E27FC236}">
                  <a16:creationId xmlns:a16="http://schemas.microsoft.com/office/drawing/2014/main" id="{A80E9653-C8B1-9E41-02C2-6DC8557F78C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0787864"/>
                </p:ext>
              </p:extLst>
            </p:nvPr>
          </p:nvGraphicFramePr>
          <p:xfrm>
            <a:off x="1372517" y="1731376"/>
            <a:ext cx="9876765" cy="4948447"/>
          </p:xfrm>
          <a:graphic>
            <a:graphicData uri="http://schemas.openxmlformats.org/drawingml/2006/table">
              <a:tbl>
                <a:tblPr firstRow="1" bandRow="1">
                  <a:noFill/>
                  <a:tableStyleId>{81460921-B13D-4526-8F80-03C1FB738A1A}</a:tableStyleId>
                </a:tblPr>
                <a:tblGrid>
                  <a:gridCol w="197535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197535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975353">
                    <a:extLst>
                      <a:ext uri="{9D8B030D-6E8A-4147-A177-3AD203B41FA5}">
                        <a16:colId xmlns:a16="http://schemas.microsoft.com/office/drawing/2014/main" val="20002"/>
                      </a:ext>
                    </a:extLst>
                  </a:gridCol>
                  <a:gridCol w="1975353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1975353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</a:tblGrid>
                <a:tr h="212207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7F7F7F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3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b="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4</a:t>
                        </a:r>
                        <a:endParaRPr sz="800" b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5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6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7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  <a:tr h="727543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Suprema de pollo con pure mixto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 </a:t>
                        </a: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Pasta corta con salsa </a:t>
                        </a:r>
                        <a:r>
                          <a:rPr lang="es-MX" sz="1050" b="0" u="none" strike="noStrike" cap="none" dirty="0" err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fileto</a:t>
                        </a:r>
                        <a:endParaRPr lang="es-MX" sz="1050" b="0" u="none" strike="noStrike" cap="non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Milanesa de carne con remolacha y zanahoria bastón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Pizza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b="0" u="none" strike="noStrike" cap="none" dirty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FERIADO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0001"/>
                    </a:ext>
                  </a:extLst>
                </a:tr>
                <a:tr h="212207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10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11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12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13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14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616657650"/>
                    </a:ext>
                  </a:extLst>
                </a:tr>
                <a:tr h="727543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FERIADO</a:t>
                        </a: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Ravioles con salsa </a:t>
                        </a:r>
                        <a:r>
                          <a:rPr lang="es-ES" sz="1050" u="none" strike="noStrike" cap="none" dirty="0" err="1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fileto</a:t>
                        </a: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 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 err="1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Filet</a:t>
                        </a: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 de merluza a la milanesa con arroz primavera 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Pastel de carne (con carne desmenuzada)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Pollo al horno con arroz primavera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302225649"/>
                    </a:ext>
                  </a:extLst>
                </a:tr>
                <a:tr h="212207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17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18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19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20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21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357712197"/>
                    </a:ext>
                  </a:extLst>
                </a:tr>
                <a:tr h="886691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Suprema de pollo con salsa cheddar con pure de calabaza 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 </a:t>
                        </a: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Pasta corta estofado 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Milanesa de carne con ensalada de zanahoria, chaucha y huevo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 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Carne al horno con salsa de verdeo (opcional)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 papa con huevo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 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Pizza</a:t>
                        </a:r>
                      </a:p>
                      <a:p>
                        <a:pPr marL="0" marR="0" lvl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  <a:tabLst/>
                          <a:defRPr/>
                        </a:pPr>
                        <a:r>
                          <a:rPr lang="es-ES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285330590"/>
                    </a:ext>
                  </a:extLst>
                </a:tr>
                <a:tr h="221347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24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25</a:t>
                        </a:r>
                        <a:endParaRPr sz="80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26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27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ES" sz="800" b="1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28</a:t>
                        </a:r>
                        <a:endParaRPr sz="800" b="1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3688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569024939"/>
                    </a:ext>
                  </a:extLst>
                </a:tr>
                <a:tr h="727543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 Bifecitos a la portuguesa con  ensalada de remolacha y </a:t>
                        </a:r>
                        <a:r>
                          <a:rPr lang="es-MX" sz="1050" u="none" strike="noStrike" cap="none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zanahoria cocida </a:t>
                        </a:r>
                        <a:endParaRPr lang="es-MX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Ravioles con salsa </a:t>
                        </a:r>
                        <a:r>
                          <a:rPr lang="es-MX" sz="1050" u="none" strike="noStrike" cap="none" dirty="0" err="1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fileto</a:t>
                        </a:r>
                        <a:endParaRPr lang="es-MX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 err="1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Filet</a:t>
                        </a: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 de merluza a la milanesa con pure de papa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Carne al horno con arroz 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Pollo al horno con panaché de verdura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66538377"/>
                    </a:ext>
                  </a:extLst>
                </a:tr>
                <a:tr h="0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800" b="1" i="0" u="none" strike="noStrike" cap="none" dirty="0">
                            <a:solidFill>
                              <a:schemeClr val="bg1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31</a:t>
                        </a:r>
                        <a:endParaRPr sz="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lang="es-MX" sz="800" u="none" strike="noStrike" cap="none" dirty="0">
                          <a:solidFill>
                            <a:srgbClr val="F0F0F0"/>
                          </a:solidFill>
                          <a:highlight>
                            <a:srgbClr val="02667E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sz="800" u="none" strike="noStrike" cap="none" dirty="0">
                          <a:solidFill>
                            <a:srgbClr val="F0F0F0"/>
                          </a:solidFill>
                          <a:highlight>
                            <a:srgbClr val="02667E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sz="800" u="none" strike="noStrike" cap="none" dirty="0">
                          <a:solidFill>
                            <a:srgbClr val="F0F0F0"/>
                          </a:solidFill>
                          <a:highlight>
                            <a:srgbClr val="02667E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sz="800" u="none" strike="noStrike" cap="none" dirty="0">
                          <a:solidFill>
                            <a:srgbClr val="F0F0F0"/>
                          </a:solidFill>
                          <a:highlight>
                            <a:srgbClr val="02667E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rgbClr val="02667E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984409423"/>
                    </a:ext>
                  </a:extLst>
                </a:tr>
                <a:tr h="727543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Variedad de ensaladas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Suprema de pollo a la milanesa con zanahoria, choclo y huevo</a:t>
                        </a:r>
                      </a:p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r>
                          <a:rPr lang="es-MX" sz="1050" u="none" strike="noStrike" cap="none" dirty="0">
                            <a:solidFill>
                              <a:srgbClr val="7F7F7F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rPr>
                          <a:t>Fruta de estación</a:t>
                        </a: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lang="es-MX"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Pts val="1050"/>
                          <a:buFont typeface="Arial"/>
                          <a:buNone/>
                        </a:pPr>
                        <a:endParaRPr sz="1050" u="none" strike="noStrike" cap="none" dirty="0">
                          <a:solidFill>
                            <a:srgbClr val="7F7F7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L>
                      <a:lnR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R>
                      <a:lnT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T>
                      <a:lnB w="12700" cap="flat" cmpd="sng" algn="ctr">
                        <a:solidFill>
                          <a:srgbClr val="00545A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B>
                      <a:solidFill>
                        <a:schemeClr val="bg1">
                          <a:lumMod val="8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2151667634"/>
                    </a:ext>
                  </a:extLst>
                </a:tr>
              </a:tbl>
            </a:graphicData>
          </a:graphic>
        </p:graphicFrame>
      </p:grpSp>
      <p:pic>
        <p:nvPicPr>
          <p:cNvPr id="31" name="Imagen 30" descr="Forma&#10;&#10;Descripción generada automáticamente con confianza media">
            <a:extLst>
              <a:ext uri="{FF2B5EF4-FFF2-40B4-BE49-F238E27FC236}">
                <a16:creationId xmlns:a16="http://schemas.microsoft.com/office/drawing/2014/main" id="{788F5371-D881-A35B-4006-34ADE94314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8875" y="706364"/>
            <a:ext cx="1654249" cy="85621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1A99525-5BC2-468C-AFAD-91E275EF29F5}"/>
              </a:ext>
            </a:extLst>
          </p:cNvPr>
          <p:cNvSpPr txBox="1"/>
          <p:nvPr/>
        </p:nvSpPr>
        <p:spPr>
          <a:xfrm>
            <a:off x="1052817" y="716169"/>
            <a:ext cx="4573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/>
              <a:t>El siguiente menú fue diseñado según la Ley 3704 del Gobierno dela Ciudad de Buenos Aires</a:t>
            </a:r>
            <a:endParaRPr lang="es-AR" sz="1200" b="1" dirty="0"/>
          </a:p>
        </p:txBody>
      </p:sp>
    </p:spTree>
    <p:extLst>
      <p:ext uri="{BB962C8B-B14F-4D97-AF65-F5344CB8AC3E}">
        <p14:creationId xmlns:p14="http://schemas.microsoft.com/office/powerpoint/2010/main" val="3461767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ce68d2-f4a4-4963-9a31-30d16dda62a3" xsi:nil="true"/>
    <lcf76f155ced4ddcb4097134ff3c332f xmlns="4531aba3-0ac7-46ce-b25f-39048503538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78E4FAA1D9341AD65F7471EE9399F" ma:contentTypeVersion="16" ma:contentTypeDescription="Create a new document." ma:contentTypeScope="" ma:versionID="3fd36a229886b883e78837443dc75fca">
  <xsd:schema xmlns:xsd="http://www.w3.org/2001/XMLSchema" xmlns:xs="http://www.w3.org/2001/XMLSchema" xmlns:p="http://schemas.microsoft.com/office/2006/metadata/properties" xmlns:ns2="4531aba3-0ac7-46ce-b25f-390485035381" xmlns:ns3="171917bd-bc00-42a9-a05a-0111670d4b2d" xmlns:ns4="c0ce68d2-f4a4-4963-9a31-30d16dda62a3" targetNamespace="http://schemas.microsoft.com/office/2006/metadata/properties" ma:root="true" ma:fieldsID="f7c892c61db1561b2fd4b1ea0425bc93" ns2:_="" ns3:_="" ns4:_="">
    <xsd:import namespace="4531aba3-0ac7-46ce-b25f-390485035381"/>
    <xsd:import namespace="171917bd-bc00-42a9-a05a-0111670d4b2d"/>
    <xsd:import namespace="c0ce68d2-f4a4-4963-9a31-30d16dda62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1aba3-0ac7-46ce-b25f-3904850353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917bd-bc00-42a9-a05a-0111670d4b2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ce68d2-f4a4-4963-9a31-30d16dda62a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a20b6c9-5017-4850-aa94-c5cabb8a2abf}" ma:internalName="TaxCatchAll" ma:showField="CatchAllData" ma:web="171917bd-bc00-42a9-a05a-0111670d4b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5E3A41-6FEE-4DBE-84A7-EF2E038F7A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395F8-2DC3-4F5B-BFBA-9E61F26BFD37}">
  <ds:schemaRefs>
    <ds:schemaRef ds:uri="171917bd-bc00-42a9-a05a-0111670d4b2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c0ce68d2-f4a4-4963-9a31-30d16dda62a3"/>
    <ds:schemaRef ds:uri="http://www.w3.org/XML/1998/namespace"/>
    <ds:schemaRef ds:uri="http://schemas.microsoft.com/office/2006/metadata/properties"/>
    <ds:schemaRef ds:uri="4531aba3-0ac7-46ce-b25f-390485035381"/>
  </ds:schemaRefs>
</ds:datastoreItem>
</file>

<file path=customXml/itemProps3.xml><?xml version="1.0" encoding="utf-8"?>
<ds:datastoreItem xmlns:ds="http://schemas.openxmlformats.org/officeDocument/2006/customXml" ds:itemID="{4FB5B03C-9981-4B28-8CB3-7E97D2CD95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31aba3-0ac7-46ce-b25f-390485035381"/>
    <ds:schemaRef ds:uri="171917bd-bc00-42a9-a05a-0111670d4b2d"/>
    <ds:schemaRef ds:uri="c0ce68d2-f4a4-4963-9a31-30d16dda62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42325</TotalTime>
  <Words>721</Words>
  <Application>Microsoft Office PowerPoint</Application>
  <PresentationFormat>Panorámica</PresentationFormat>
  <Paragraphs>105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 Gonzalez Pavone</dc:creator>
  <cp:lastModifiedBy>Guadalupe Fernandez</cp:lastModifiedBy>
  <cp:revision>255</cp:revision>
  <cp:lastPrinted>2022-04-28T18:29:41Z</cp:lastPrinted>
  <dcterms:created xsi:type="dcterms:W3CDTF">2022-02-04T18:58:38Z</dcterms:created>
  <dcterms:modified xsi:type="dcterms:W3CDTF">2022-09-27T18:25:10Z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0x01010056C78E4FAA1D9341AD65F7471EE9399F</vt:lpwstr>
  </property>
</Properties>
</file>